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9"/>
  </p:notesMasterIdLst>
  <p:sldIdLst>
    <p:sldId id="258" r:id="rId2"/>
    <p:sldId id="262" r:id="rId3"/>
    <p:sldId id="263" r:id="rId4"/>
    <p:sldId id="287" r:id="rId5"/>
    <p:sldId id="289" r:id="rId6"/>
    <p:sldId id="264" r:id="rId7"/>
    <p:sldId id="292" r:id="rId8"/>
    <p:sldId id="301" r:id="rId9"/>
    <p:sldId id="295" r:id="rId10"/>
    <p:sldId id="296" r:id="rId11"/>
    <p:sldId id="265" r:id="rId12"/>
    <p:sldId id="297" r:id="rId13"/>
    <p:sldId id="266" r:id="rId14"/>
    <p:sldId id="298" r:id="rId15"/>
    <p:sldId id="267" r:id="rId16"/>
    <p:sldId id="299" r:id="rId17"/>
    <p:sldId id="300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632"/>
  </p:normalViewPr>
  <p:slideViewPr>
    <p:cSldViewPr snapToGrid="0" snapToObjects="1">
      <p:cViewPr>
        <p:scale>
          <a:sx n="75" d="100"/>
          <a:sy n="75" d="100"/>
        </p:scale>
        <p:origin x="188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2017/9/11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23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17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5" r:id="rId3"/>
    <p:sldLayoutId id="2147483686" r:id="rId4"/>
    <p:sldLayoutId id="2147483687" r:id="rId5"/>
    <p:sldLayoutId id="2147483690" r:id="rId6"/>
    <p:sldLayoutId id="2147483688" r:id="rId7"/>
    <p:sldLayoutId id="2147483683" r:id="rId8"/>
    <p:sldLayoutId id="2147483680" r:id="rId9"/>
    <p:sldLayoutId id="2147483681" r:id="rId10"/>
    <p:sldLayoutId id="2147483682" r:id="rId11"/>
    <p:sldLayoutId id="2147483684" r:id="rId12"/>
    <p:sldLayoutId id="2147483662" r:id="rId13"/>
    <p:sldLayoutId id="2147483664" r:id="rId14"/>
    <p:sldLayoutId id="2147483663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41732" y="2227489"/>
            <a:ext cx="3108544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喵喵喵</a:t>
            </a:r>
            <a:endParaRPr kumimoji="1" lang="zh-CN" altLang="en-US" sz="6600" b="1" spc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9703" y="34370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以猫为主题的富媒体分享社区</a:t>
            </a:r>
            <a:endParaRPr kumimoji="1" lang="zh-CN" altLang="en-US" sz="2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“喵喵喵的伙伴”小组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18700" y="284409"/>
            <a:ext cx="5601366" cy="529569"/>
          </a:xfrm>
        </p:spPr>
        <p:txBody>
          <a:bodyPr/>
          <a:lstStyle/>
          <a:p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909919" y="892628"/>
            <a:ext cx="8372163" cy="4922604"/>
            <a:chOff x="1928686" y="766505"/>
            <a:chExt cx="8372163" cy="4922604"/>
          </a:xfrm>
        </p:grpSpPr>
        <p:sp>
          <p:nvSpPr>
            <p:cNvPr id="3" name="圆角矩形 2"/>
            <p:cNvSpPr/>
            <p:nvPr/>
          </p:nvSpPr>
          <p:spPr>
            <a:xfrm>
              <a:off x="2018150" y="4739664"/>
              <a:ext cx="2520000" cy="864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018149" y="3472219"/>
              <a:ext cx="8196287" cy="56111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 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应用层（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Java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Spring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Framework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Hibernate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018150" y="1260081"/>
              <a:ext cx="2520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客户端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iOS App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186340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 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服务器（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Tomcat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695613" y="1260081"/>
              <a:ext cx="2518823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管理平台</a:t>
              </a:r>
              <a:endPara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浏览器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270436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Qiniu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CDN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102245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Leancloud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短信服务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854767" y="4739664"/>
              <a:ext cx="2520000" cy="8640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Redis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695613" y="4744093"/>
              <a:ext cx="2520000" cy="8604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Qiniu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云对象存储服务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OSS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018150" y="2380398"/>
              <a:ext cx="1944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Tencent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Bugly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SDK</a:t>
              </a:r>
              <a:endPara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856881" y="1260081"/>
              <a:ext cx="2520000" cy="864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文章编辑器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浏览器）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933740" y="766505"/>
              <a:ext cx="8367109" cy="144000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28686" y="4250647"/>
              <a:ext cx="8372163" cy="1438462"/>
            </a:xfrm>
            <a:prstGeom prst="roundRect">
              <a:avLst/>
            </a:prstGeom>
            <a:noFill/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18149" y="437033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DengXian" charset="-122"/>
                  <a:ea typeface="DengXian" charset="-122"/>
                  <a:cs typeface="DengXian" charset="-122"/>
                </a:rPr>
                <a:t>数据层</a:t>
              </a:r>
              <a:endParaRPr kumimoji="1" lang="zh-CN" altLang="en-US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18149" y="890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latin typeface="DengXian" charset="-122"/>
                  <a:ea typeface="DengXian" charset="-122"/>
                  <a:cs typeface="DengXian" charset="-122"/>
                </a:rPr>
                <a:t>前端</a:t>
              </a:r>
              <a:endParaRPr kumimoji="1" lang="zh-CN" altLang="en-US" dirty="0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关键技术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关键技术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2336797" y="965201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615026" y="2413000"/>
            <a:ext cx="931334" cy="93133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A</a:t>
            </a:r>
            <a:endParaRPr kumimoji="1" lang="zh-CN" altLang="en-US" sz="3600" b="1" dirty="0"/>
          </a:p>
        </p:txBody>
      </p:sp>
      <p:sp>
        <p:nvSpPr>
          <p:cNvPr id="5" name="文本框 8"/>
          <p:cNvSpPr txBox="1"/>
          <p:nvPr/>
        </p:nvSpPr>
        <p:spPr>
          <a:xfrm>
            <a:off x="2702491" y="1686318"/>
            <a:ext cx="317337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Spring 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Framework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Hibernate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等框架。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2490" y="1168401"/>
            <a:ext cx="2587568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基于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Java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的后端</a:t>
            </a: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开发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988419" y="963032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266648" y="2410831"/>
            <a:ext cx="931334" cy="9313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B</a:t>
            </a:r>
            <a:endParaRPr kumimoji="1" lang="zh-CN" altLang="en-US" sz="3600" b="1" dirty="0"/>
          </a:p>
        </p:txBody>
      </p:sp>
      <p:sp>
        <p:nvSpPr>
          <p:cNvPr id="11" name="文本框 8"/>
          <p:cNvSpPr txBox="1"/>
          <p:nvPr/>
        </p:nvSpPr>
        <p:spPr>
          <a:xfrm>
            <a:off x="7354113" y="1684149"/>
            <a:ext cx="317337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Swift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进行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iOS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客户端的开发，集成</a:t>
            </a:r>
            <a:r>
              <a:rPr lang="en-US" altLang="zh-CN" sz="14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Tencent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Bugly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SDK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54112" y="1166232"/>
            <a:ext cx="28248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基于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swift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的客户端开发</a:t>
            </a:r>
            <a:endParaRPr lang="zh-CN" altLang="en-US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404" y="3607518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41633" y="5055317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C</a:t>
            </a:r>
            <a:endParaRPr kumimoji="1" lang="zh-CN" altLang="en-US" sz="3600" b="1" dirty="0"/>
          </a:p>
        </p:txBody>
      </p:sp>
      <p:sp>
        <p:nvSpPr>
          <p:cNvPr id="16" name="文本框 8"/>
          <p:cNvSpPr txBox="1"/>
          <p:nvPr/>
        </p:nvSpPr>
        <p:spPr>
          <a:xfrm>
            <a:off x="1329098" y="4328635"/>
            <a:ext cx="317337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管理端、文章编辑器开发使用了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Vue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jQuery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AdminLTE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等框架。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29097" y="3810718"/>
            <a:ext cx="2031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ea typeface="微软雅黑" charset="0"/>
              </a:rPr>
              <a:t>Web</a:t>
            </a: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技术的应用</a:t>
            </a:r>
            <a:endParaRPr lang="zh-CN" altLang="en-US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615026" y="3605349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3255" y="5053148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D</a:t>
            </a:r>
            <a:endParaRPr kumimoji="1" lang="zh-CN" altLang="en-US" sz="3600" b="1" dirty="0"/>
          </a:p>
        </p:txBody>
      </p:sp>
      <p:sp>
        <p:nvSpPr>
          <p:cNvPr id="21" name="文本框 8"/>
          <p:cNvSpPr txBox="1"/>
          <p:nvPr/>
        </p:nvSpPr>
        <p:spPr>
          <a:xfrm>
            <a:off x="5980720" y="4326466"/>
            <a:ext cx="317337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Leancloud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短信服务、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Qiniu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CDN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Travis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CI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持续集成、</a:t>
            </a:r>
            <a:r>
              <a:rPr lang="en-US" altLang="zh-CN" sz="140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Docker</a:t>
            </a:r>
            <a:r>
              <a:rPr lang="zh-CN" altLang="en-US" sz="140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40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charset="0"/>
                <a:ea typeface="微软雅黑" charset="0"/>
              </a:rPr>
              <a:t> Qiniu</a:t>
            </a:r>
            <a:r>
              <a:rPr lang="zh-CN" altLang="en-US" sz="1400">
                <a:solidFill>
                  <a:schemeClr val="bg1"/>
                </a:solidFill>
                <a:latin typeface="微软雅黑" charset="0"/>
                <a:ea typeface="微软雅黑" charset="0"/>
              </a:rPr>
              <a:t>云对象存储、 </a:t>
            </a:r>
            <a:r>
              <a:rPr lang="en-US" altLang="zh-CN" sz="140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Redis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0719" y="3808549"/>
            <a:ext cx="697627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其他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5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4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特色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特色</a:t>
            </a:r>
            <a:endParaRPr kumimoji="1" lang="zh-CN" altLang="en-US" dirty="0"/>
          </a:p>
        </p:txBody>
      </p:sp>
      <p:grpSp>
        <p:nvGrpSpPr>
          <p:cNvPr id="59" name="组 58"/>
          <p:cNvGrpSpPr/>
          <p:nvPr/>
        </p:nvGrpSpPr>
        <p:grpSpPr>
          <a:xfrm>
            <a:off x="1713834" y="1499661"/>
            <a:ext cx="3898111" cy="1704425"/>
            <a:chOff x="1713834" y="1499661"/>
            <a:chExt cx="3898111" cy="1704425"/>
          </a:xfrm>
        </p:grpSpPr>
        <p:sp>
          <p:nvSpPr>
            <p:cNvPr id="16" name="矩形 15"/>
            <p:cNvSpPr/>
            <p:nvPr/>
          </p:nvSpPr>
          <p:spPr>
            <a:xfrm>
              <a:off x="1713834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3834" y="1499661"/>
              <a:ext cx="1007038" cy="170442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8"/>
          <p:cNvSpPr txBox="1"/>
          <p:nvPr/>
        </p:nvSpPr>
        <p:spPr>
          <a:xfrm>
            <a:off x="2975658" y="2113459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通过共同的爱好，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聚集志同道合的猫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奴们。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75658" y="1661027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一站式兴趣平台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5909" y="1690153"/>
            <a:ext cx="94288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A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60" name="组 59"/>
          <p:cNvGrpSpPr/>
          <p:nvPr/>
        </p:nvGrpSpPr>
        <p:grpSpPr>
          <a:xfrm>
            <a:off x="6195587" y="1499661"/>
            <a:ext cx="3898111" cy="1704425"/>
            <a:chOff x="6195587" y="1499661"/>
            <a:chExt cx="3898111" cy="1704425"/>
          </a:xfrm>
        </p:grpSpPr>
        <p:sp>
          <p:nvSpPr>
            <p:cNvPr id="31" name="矩形 30"/>
            <p:cNvSpPr/>
            <p:nvPr/>
          </p:nvSpPr>
          <p:spPr>
            <a:xfrm flipH="1">
              <a:off x="6195587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flipH="1">
              <a:off x="9086660" y="1499661"/>
              <a:ext cx="1007038" cy="170442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文本框 8"/>
          <p:cNvSpPr txBox="1"/>
          <p:nvPr/>
        </p:nvSpPr>
        <p:spPr>
          <a:xfrm flipH="1">
            <a:off x="6450374" y="2113459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在非私密圈子里，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与全社区分享感受、观点与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知识。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6450374" y="1661027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非私密社交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9200490" y="1690153"/>
            <a:ext cx="77938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B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9" name="组 48"/>
          <p:cNvGrpSpPr/>
          <p:nvPr/>
        </p:nvGrpSpPr>
        <p:grpSpPr>
          <a:xfrm flipV="1">
            <a:off x="1713834" y="3712975"/>
            <a:ext cx="3898111" cy="1704425"/>
            <a:chOff x="815671" y="1618373"/>
            <a:chExt cx="4154756" cy="1743090"/>
          </a:xfrm>
        </p:grpSpPr>
        <p:sp>
          <p:nvSpPr>
            <p:cNvPr id="52" name="矩形 51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0" name="文本框 8"/>
          <p:cNvSpPr txBox="1"/>
          <p:nvPr/>
        </p:nvSpPr>
        <p:spPr>
          <a:xfrm>
            <a:off x="2975658" y="3911050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符合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直觉的交互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设计，让使用本身成为一种乐趣。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975658" y="4803602"/>
            <a:ext cx="238150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友好的用户体验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5070" y="3903469"/>
            <a:ext cx="9845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C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1" name="组 40"/>
          <p:cNvGrpSpPr/>
          <p:nvPr/>
        </p:nvGrpSpPr>
        <p:grpSpPr>
          <a:xfrm flipH="1" flipV="1">
            <a:off x="6195587" y="3712975"/>
            <a:ext cx="3898111" cy="1704425"/>
            <a:chOff x="815671" y="1618373"/>
            <a:chExt cx="4154756" cy="1743090"/>
          </a:xfrm>
        </p:grpSpPr>
        <p:sp>
          <p:nvSpPr>
            <p:cNvPr id="44" name="矩形 43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 flipH="1">
            <a:off x="6450374" y="3911050"/>
            <a:ext cx="238150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作为垂直领域产品，为未来商业化运作打下良好的精准营销基础。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6450374" y="4803602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垂直领域 精准营销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9138775" y="3903469"/>
            <a:ext cx="9028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 smtClean="0">
                <a:solidFill>
                  <a:schemeClr val="bg1"/>
                </a:solidFill>
              </a:rPr>
              <a:t>D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5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经验教训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744685"/>
            <a:ext cx="12192000" cy="8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 rot="10800000">
            <a:off x="859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957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新技术，花一定时间进行学习、熟悉，往往能让开发效率提高，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事半功倍。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7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花时间学习新技术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任意形状 11"/>
          <p:cNvSpPr/>
          <p:nvPr/>
        </p:nvSpPr>
        <p:spPr>
          <a:xfrm>
            <a:off x="2955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3042556" y="4788994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选用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现有的优秀框架、类库和工具辅助开发工作，能有效地减少工作量，并提升代码的可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维护性。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42556" y="4336562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避免重复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造轮子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8" name="任意形状 17"/>
          <p:cNvSpPr/>
          <p:nvPr/>
        </p:nvSpPr>
        <p:spPr>
          <a:xfrm rot="10800000">
            <a:off x="5050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5148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同一个问题常有多种解决方案，应该考虑比较后进行决定，避免以后改变方案带来的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返工。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48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考虑多种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方案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7146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7233556" y="4788994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需要较长时间审核的账号等开发需要的凭证，应当尽早着手准备，避免影响开发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进度。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33556" y="4336562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考虑编码</a:t>
            </a: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之外因素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6" name="任意形状 25"/>
          <p:cNvSpPr/>
          <p:nvPr/>
        </p:nvSpPr>
        <p:spPr>
          <a:xfrm rot="10800000">
            <a:off x="9241970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8"/>
          <p:cNvSpPr txBox="1"/>
          <p:nvPr/>
        </p:nvSpPr>
        <p:spPr>
          <a:xfrm>
            <a:off x="9339942" y="2258201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应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将系统的测试任务安排在整个项目周期中，完成部分功能后便进行相应测试，做到测试驱动的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39942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ea typeface="微软雅黑" charset="0"/>
              </a:rPr>
              <a:t>及时测试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40306" y="1294892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44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4417" y="2227489"/>
            <a:ext cx="4083170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9696" y="34370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以猫为主题的富媒体分享社区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“喵喵喵的伙伴”小组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311674"/>
            <a:ext cx="20842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关于产品／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About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2523" y="1187103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1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59" y="2196875"/>
            <a:ext cx="16898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设计／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Design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2523" y="2072306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2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7459" y="3115358"/>
            <a:ext cx="32496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关键技术／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Key</a:t>
            </a: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 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Technology</a:t>
            </a:r>
          </a:p>
        </p:txBody>
      </p:sp>
      <p:sp>
        <p:nvSpPr>
          <p:cNvPr id="11" name="椭圆 10"/>
          <p:cNvSpPr/>
          <p:nvPr/>
        </p:nvSpPr>
        <p:spPr>
          <a:xfrm>
            <a:off x="5532523" y="2985498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3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7459" y="4000557"/>
            <a:ext cx="18822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特色／</a:t>
            </a:r>
            <a:r>
              <a:rPr kumimoji="1" lang="en-US" altLang="zh-CN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Features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532523" y="3870699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4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7459" y="4856725"/>
            <a:ext cx="31678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kern="0" dirty="0" smtClean="0">
                <a:solidFill>
                  <a:srgbClr val="FFFFFF"/>
                </a:solidFill>
                <a:ea typeface="微软雅黑" charset="0"/>
              </a:rPr>
              <a:t>经验教训／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Lesson</a:t>
            </a:r>
            <a:r>
              <a:rPr kumimoji="1" lang="zh-CN" altLang="en-US" sz="1867" b="1" kern="0" dirty="0" smtClean="0">
                <a:solidFill>
                  <a:srgbClr val="FFFFFF"/>
                </a:solidFill>
                <a:ea typeface="微软雅黑" charset="0"/>
              </a:rPr>
              <a:t> </a:t>
            </a:r>
            <a:r>
              <a:rPr kumimoji="1" lang="en-US" altLang="zh-CN" sz="1867" b="1" kern="0" dirty="0" smtClean="0">
                <a:solidFill>
                  <a:srgbClr val="FFFFFF"/>
                </a:solidFill>
                <a:ea typeface="微软雅黑" charset="0"/>
              </a:rPr>
              <a:t>Learned</a:t>
            </a:r>
            <a:endParaRPr kumimoji="1" lang="zh-CN" alt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32523" y="4726867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5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115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关于</a:t>
            </a:r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endParaRPr kumimoji="1" lang="en-US" altLang="zh-CN" sz="6600" b="1" dirty="0" smtClean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31971" y="4112986"/>
            <a:ext cx="6291943" cy="220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产品背景</a:t>
            </a:r>
            <a:endParaRPr kumimoji="1" lang="zh-CN" altLang="en-US" dirty="0"/>
          </a:p>
        </p:txBody>
      </p:sp>
      <p:sp>
        <p:nvSpPr>
          <p:cNvPr id="4" name="手杖形箭头 3"/>
          <p:cNvSpPr/>
          <p:nvPr/>
        </p:nvSpPr>
        <p:spPr>
          <a:xfrm rot="16200000" flipH="1">
            <a:off x="3512458" y="2667001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658" y="1045029"/>
            <a:ext cx="6291943" cy="220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手杖形箭头 4"/>
          <p:cNvSpPr/>
          <p:nvPr/>
        </p:nvSpPr>
        <p:spPr>
          <a:xfrm rot="5400000" flipH="1">
            <a:off x="7003142" y="1208315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49342" y="2591707"/>
            <a:ext cx="881743" cy="88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1</a:t>
            </a:r>
            <a:endParaRPr kumimoji="1" lang="zh-CN" altLang="en-US" sz="4000" b="1" dirty="0"/>
          </a:p>
        </p:txBody>
      </p:sp>
      <p:sp>
        <p:nvSpPr>
          <p:cNvPr id="8" name="椭圆 7"/>
          <p:cNvSpPr/>
          <p:nvPr/>
        </p:nvSpPr>
        <p:spPr>
          <a:xfrm>
            <a:off x="2862942" y="3887107"/>
            <a:ext cx="881743" cy="881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2</a:t>
            </a:r>
            <a:endParaRPr kumimoji="1" lang="zh-CN" altLang="en-US" sz="4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65448" y="1808898"/>
            <a:ext cx="5133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随着时代发展，当下正有一群喜欢猫咪的年轻人，他们：</a:t>
            </a: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热衷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习惯与朋友分享拍摄的猫咪；</a:t>
            </a: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于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收集猫的美图与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视频；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以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“铲屎官”自居，大量查阅资料，悉心照料自家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小猫；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171450" indent="-171450" algn="just">
              <a:lnSpc>
                <a:spcPct val="130000"/>
              </a:lnSpc>
              <a:buSzPct val="100000"/>
              <a:buFont typeface="Arial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665447" y="1316455"/>
            <a:ext cx="2878562" cy="45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“猫奴”势力的崛起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0396" y="4847722"/>
            <a:ext cx="513301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爱猫群体仍停留在小圈子、小范围的线上交流，不存在同类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竞品；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微信群、贴吧、豆瓣小组等平台存在着功能冗杂，用户交流不畅、发布形式限制等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缺点。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0395" y="4355279"/>
            <a:ext cx="365175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微软雅黑" charset="0"/>
              </a:rPr>
              <a:t>“猫奴”社区的缺席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产品简介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1713834" y="1074730"/>
            <a:ext cx="2598057" cy="4832584"/>
            <a:chOff x="766537" y="1437588"/>
            <a:chExt cx="2598057" cy="4832584"/>
          </a:xfrm>
        </p:grpSpPr>
        <p:sp>
          <p:nvSpPr>
            <p:cNvPr id="5" name="矩形 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1028064" y="2139388"/>
              <a:ext cx="20804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克服通用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平台（如微信、豆瓣等）的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缺点，提供便捷、高质量的一站式交流社区，聚集志同道合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的“猫奴”们。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28063" y="1589200"/>
              <a:ext cx="2080491" cy="41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一站式兴趣平台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4841663" y="1074730"/>
            <a:ext cx="2598057" cy="4832584"/>
            <a:chOff x="766537" y="1437588"/>
            <a:chExt cx="2598057" cy="4832584"/>
          </a:xfrm>
        </p:grpSpPr>
        <p:sp>
          <p:nvSpPr>
            <p:cNvPr id="10" name="矩形 9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1028064" y="2139388"/>
              <a:ext cx="208049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精准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定位垂直细分领域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，解决社交、娱乐与知识获取的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需求，用户更具归属馆。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28063" y="1589200"/>
              <a:ext cx="2080491" cy="41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切入垂直领域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969492" y="1074730"/>
            <a:ext cx="2598057" cy="4832584"/>
            <a:chOff x="766537" y="1437588"/>
            <a:chExt cx="2598057" cy="4832584"/>
          </a:xfrm>
        </p:grpSpPr>
        <p:sp>
          <p:nvSpPr>
            <p:cNvPr id="15" name="矩形 1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1028064" y="2139388"/>
              <a:ext cx="208049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280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市场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庞大，较小比例宠物主人依旧能够带来巨大流量</a:t>
              </a:r>
              <a:r>
                <a:rPr lang="zh-CN" altLang="en-US" sz="1200" baseline="300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*；</a:t>
              </a:r>
              <a:endParaRPr lang="zh-CN" altLang="en-US" sz="1200" baseline="300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indent="-172800" algn="just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运营后可接入宠物店与兽医院，开展领养、产品推广与销售、医疗咨询等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服务。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8063" y="1589200"/>
              <a:ext cx="208049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ea typeface="微软雅黑" charset="0"/>
                </a:rPr>
                <a:t>前景广泛 潜力巨大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466746" y="6214724"/>
            <a:ext cx="4100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/>
            <a:r>
              <a:rPr lang="zh-CN" altLang="en-US" sz="1200" dirty="0" smtClean="0">
                <a:solidFill>
                  <a:srgbClr val="000000"/>
                </a:solidFill>
                <a:latin typeface="等线 Light"/>
                <a:ea typeface="等线"/>
              </a:rPr>
              <a:t>* 据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估计国内宠物市场近</a:t>
            </a:r>
            <a:r>
              <a:rPr lang="en-US" altLang="zh-CN" sz="1200" dirty="0">
                <a:solidFill>
                  <a:srgbClr val="000000"/>
                </a:solidFill>
                <a:latin typeface="等线 Light"/>
                <a:ea typeface="等线"/>
              </a:rPr>
              <a:t>300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亿美元，宠物数量大概为</a:t>
            </a:r>
            <a:r>
              <a:rPr lang="en-US" altLang="zh-CN" sz="1200" dirty="0">
                <a:solidFill>
                  <a:srgbClr val="000000"/>
                </a:solidFill>
                <a:latin typeface="等线 Light"/>
                <a:ea typeface="等线"/>
              </a:rPr>
              <a:t>2.6</a:t>
            </a:r>
            <a:r>
              <a:rPr lang="zh-CN" altLang="en-US" sz="1200" dirty="0">
                <a:solidFill>
                  <a:srgbClr val="000000"/>
                </a:solidFill>
                <a:latin typeface="等线 Light"/>
                <a:ea typeface="等线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1559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设计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功能性需求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1092346" y="2799529"/>
            <a:ext cx="5111685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、发布、点赞、评论、收藏、举报、分享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点滴；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浏览、发布、点赞、评论、收藏、举报、分享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文章；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浏览、发起、参与、点赞、评论、收藏、举报、分享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浏览关注的与系统推荐的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内容；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个人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账号，包括个人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信息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、个人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收藏、个人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关注；</a:t>
            </a: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综合搜索，包括点滴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、文章、问答与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用户；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查看其他用户的点滴、文章与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关注其他用户、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问题；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私信其他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用户。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346" y="2162036"/>
            <a:ext cx="1210588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普通用户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7172914" y="2799529"/>
            <a:ext cx="4216576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管理用户首页推荐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内容；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管理用户发布内容，包括点滴、文章与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问答；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管理用户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账号。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72913" y="2162036"/>
            <a:ext cx="954107" cy="452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管理员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725" y="2283155"/>
            <a:ext cx="2317250" cy="35930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非功能性需求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887796" y="2054555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19926" y="766505"/>
            <a:ext cx="2317250" cy="359301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4648462" y="4237531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68208" y="3152223"/>
            <a:ext cx="2068286" cy="246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手机客户端崩溃率不超过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3%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手机客户端卡顿率不超过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3%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服务端平均故障间隔时间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7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天；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手机客户端和服务端平均修复时间为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24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小时；</a:t>
            </a: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每千行代码的错误数目：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 bug / KLOC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105957" y="2608308"/>
            <a:ext cx="877163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可靠性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47582" y="1698366"/>
            <a:ext cx="2068286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对事务的响应时间平均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1s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，最长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5s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单个服务器每秒响应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100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个用户请求。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785331" y="1154451"/>
            <a:ext cx="646331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性能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2283155"/>
            <a:ext cx="2317250" cy="35930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7234960" y="2054555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766505"/>
            <a:ext cx="2317250" cy="35930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9995626" y="4237531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6415372" y="3152223"/>
            <a:ext cx="2068286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交互方式与主流 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App 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一致，节省学习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无需培训可使用主要功能，其余功能通过较少摸索亦能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121" y="2608308"/>
            <a:ext cx="877163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易用性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9094746" y="1698366"/>
            <a:ext cx="206828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iOS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客户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Swift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服务端后端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Java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开发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Spring Framework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与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Hibernate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框架；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Web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文章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编辑器及管理平台前端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HTML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CSS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JavaScript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语言开发；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indent="-171450" algn="just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MySQL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Redis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32495" y="1154451"/>
            <a:ext cx="1107996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ea typeface="微软雅黑" charset="0"/>
              </a:rPr>
              <a:t>设计约束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用例分析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18" y="753976"/>
            <a:ext cx="5889516" cy="58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1810</TotalTime>
  <Words>955</Words>
  <Application>Microsoft Macintosh PowerPoint</Application>
  <PresentationFormat>宽屏</PresentationFormat>
  <Paragraphs>149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Calibri</vt:lpstr>
      <vt:lpstr>Century Gothic</vt:lpstr>
      <vt:lpstr>DengXian</vt:lpstr>
      <vt:lpstr>Microsoft YaHei</vt:lpstr>
      <vt:lpstr>Segoe UI Light</vt:lpstr>
      <vt:lpstr>等线</vt:lpstr>
      <vt:lpstr>等线 Light</vt:lpstr>
      <vt:lpstr>宋体</vt:lpstr>
      <vt:lpstr>微软雅黑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唐楚哲</cp:lastModifiedBy>
  <cp:revision>379</cp:revision>
  <cp:lastPrinted>2017-09-09T02:44:16Z</cp:lastPrinted>
  <dcterms:created xsi:type="dcterms:W3CDTF">2015-08-18T02:51:41Z</dcterms:created>
  <dcterms:modified xsi:type="dcterms:W3CDTF">2017-09-11T12:02:20Z</dcterms:modified>
  <cp:category/>
</cp:coreProperties>
</file>